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304" r:id="rId4"/>
    <p:sldId id="322" r:id="rId6"/>
    <p:sldId id="323" r:id="rId7"/>
    <p:sldId id="324" r:id="rId8"/>
    <p:sldId id="325" r:id="rId9"/>
    <p:sldId id="328" r:id="rId10"/>
    <p:sldId id="329" r:id="rId11"/>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38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B6DF"/>
    <a:srgbClr val="2EFAF5"/>
    <a:srgbClr val="0182BF"/>
    <a:srgbClr val="015096"/>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279" autoAdjust="0"/>
    <p:restoredTop sz="94595" autoAdjust="0"/>
  </p:normalViewPr>
  <p:slideViewPr>
    <p:cSldViewPr snapToGrid="0">
      <p:cViewPr varScale="1">
        <p:scale>
          <a:sx n="117" d="100"/>
          <a:sy n="117" d="100"/>
        </p:scale>
        <p:origin x="-108" y="-150"/>
      </p:cViewPr>
      <p:guideLst>
        <p:guide orient="horz" pos="2112"/>
        <p:guide pos="3882"/>
      </p:guideLst>
    </p:cSldViewPr>
  </p:slideViewPr>
  <p:notesTextViewPr>
    <p:cViewPr>
      <p:scale>
        <a:sx n="1" d="1"/>
        <a:sy n="1" d="1"/>
      </p:scale>
      <p:origin x="0" y="0"/>
    </p:cViewPr>
  </p:notesTextViewPr>
  <p:sorterViewPr>
    <p:cViewPr>
      <p:scale>
        <a:sx n="75" d="100"/>
        <a:sy n="75" d="100"/>
      </p:scale>
      <p:origin x="0" y="-70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4.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E476DB-3B82-45B5-890F-D8013B4D1F2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B6A443-1F28-4A05-88DD-873D0D5707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AF764C-EC21-43D9-8903-6DCE7CA13EA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D6A7BE-DF36-463B-8F00-3FDB18F33F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nvSpPr>
        <p:spPr>
          <a:xfrm>
            <a:off x="1070615" y="386776"/>
            <a:ext cx="10159637" cy="1753235"/>
          </a:xfrm>
          <a:prstGeom prst="rect">
            <a:avLst/>
          </a:prstGeom>
          <a:noFill/>
        </p:spPr>
        <p:txBody>
          <a:bodyPr wrap="square" rtlCol="0">
            <a:spAutoFit/>
          </a:bodyPr>
          <a:lstStyle/>
          <a:p>
            <a:pPr algn="ctr"/>
            <a:r>
              <a:rPr lang="zh-CN" altLang="en-US" sz="5400" b="1" dirty="0" smtClean="0">
                <a:latin typeface="+mj-ea"/>
              </a:rPr>
              <a:t>第二章 投资银行核心业务：</a:t>
            </a:r>
            <a:endParaRPr lang="zh-CN" altLang="en-US" sz="5400" b="1" dirty="0" smtClean="0">
              <a:latin typeface="+mj-ea"/>
            </a:endParaRPr>
          </a:p>
          <a:p>
            <a:pPr algn="ctr"/>
            <a:r>
              <a:rPr lang="zh-CN" altLang="en-US" sz="5400" b="1" dirty="0" smtClean="0">
                <a:latin typeface="+mj-ea"/>
              </a:rPr>
              <a:t>证券发行与</a:t>
            </a:r>
            <a:r>
              <a:rPr lang="zh-CN" altLang="en-US" sz="5400" b="1" dirty="0" smtClean="0">
                <a:latin typeface="+mj-ea"/>
              </a:rPr>
              <a:t>承销</a:t>
            </a:r>
            <a:endParaRPr lang="zh-CN" altLang="en-US" sz="5400" b="1" dirty="0" smtClean="0">
              <a:latin typeface="+mj-ea"/>
            </a:endParaRPr>
          </a:p>
        </p:txBody>
      </p:sp>
      <p:grpSp>
        <p:nvGrpSpPr>
          <p:cNvPr id="11" name="Group 10出自【趣你的PPT】(微信:qunideppt)：最优质的PPT资源库"/>
          <p:cNvGrpSpPr/>
          <p:nvPr/>
        </p:nvGrpSpPr>
        <p:grpSpPr>
          <a:xfrm>
            <a:off x="0" y="3238500"/>
            <a:ext cx="12192000" cy="2959100"/>
            <a:chOff x="0" y="3187700"/>
            <a:chExt cx="12192000" cy="2959100"/>
          </a:xfrm>
        </p:grpSpPr>
        <p:sp>
          <p:nvSpPr>
            <p:cNvPr id="6" name="出自【趣你的PPT】(微信:qunideppt)：最优质的PPT资源库"/>
            <p:cNvSpPr/>
            <p:nvPr/>
          </p:nvSpPr>
          <p:spPr>
            <a:xfrm>
              <a:off x="0" y="3187700"/>
              <a:ext cx="8788400" cy="2959100"/>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出自【趣你的PPT】(微信:qunideppt)：最优质的PPT资源库"/>
            <p:cNvSpPr/>
            <p:nvPr/>
          </p:nvSpPr>
          <p:spPr>
            <a:xfrm>
              <a:off x="0" y="3327400"/>
              <a:ext cx="12192000" cy="2133600"/>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出自【趣你的PPT】(微信:qunideppt)：最优质的PPT资源库"/>
            <p:cNvSpPr/>
            <p:nvPr/>
          </p:nvSpPr>
          <p:spPr>
            <a:xfrm>
              <a:off x="0" y="5461000"/>
              <a:ext cx="10426700" cy="342900"/>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出自【趣你的PPT】(微信:qunideppt)：最优质的PPT资源库"/>
            <p:cNvPicPr>
              <a:picLocks noChangeAspect="1"/>
            </p:cNvPicPr>
            <p:nvPr/>
          </p:nvPicPr>
          <p:blipFill>
            <a:blip r:embed="rId1"/>
            <a:stretch>
              <a:fillRect/>
            </a:stretch>
          </p:blipFill>
          <p:spPr>
            <a:xfrm>
              <a:off x="7228404" y="3327400"/>
              <a:ext cx="3198296" cy="2133600"/>
            </a:xfrm>
            <a:prstGeom prst="rect">
              <a:avLst/>
            </a:prstGeom>
          </p:spPr>
        </p:pic>
        <p:pic>
          <p:nvPicPr>
            <p:cNvPr id="8" name="出自【趣你的PPT】(微信:qunideppt)：最优质的PPT资源库"/>
            <p:cNvPicPr>
              <a:picLocks noChangeAspect="1"/>
            </p:cNvPicPr>
            <p:nvPr/>
          </p:nvPicPr>
          <p:blipFill>
            <a:blip r:embed="rId2"/>
            <a:stretch>
              <a:fillRect/>
            </a:stretch>
          </p:blipFill>
          <p:spPr>
            <a:xfrm>
              <a:off x="3877629" y="3327400"/>
              <a:ext cx="3256291" cy="2133600"/>
            </a:xfrm>
            <a:prstGeom prst="rect">
              <a:avLst/>
            </a:prstGeom>
          </p:spPr>
        </p:pic>
      </p:grpSp>
      <p:sp>
        <p:nvSpPr>
          <p:cNvPr id="10" name="出自【趣你的PPT】(微信:qunideppt)：最优质的PPT资源库"/>
          <p:cNvSpPr/>
          <p:nvPr/>
        </p:nvSpPr>
        <p:spPr>
          <a:xfrm>
            <a:off x="6772079" y="2567402"/>
            <a:ext cx="5032147" cy="338554"/>
          </a:xfrm>
          <a:prstGeom prst="rect">
            <a:avLst/>
          </a:prstGeom>
        </p:spPr>
        <p:txBody>
          <a:bodyPr wrap="square">
            <a:spAutoFit/>
          </a:bodyPr>
          <a:lstStyle/>
          <a:p>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479800" y="2047240"/>
            <a:ext cx="5558155" cy="521970"/>
          </a:xfrm>
          <a:prstGeom prst="rect">
            <a:avLst/>
          </a:prstGeom>
          <a:noFill/>
        </p:spPr>
        <p:txBody>
          <a:bodyPr wrap="square" rtlCol="0">
            <a:spAutoFit/>
          </a:bodyPr>
          <a:p>
            <a:r>
              <a:rPr lang="zh-CN" altLang="en-US" sz="2800" b="1"/>
              <a:t>厦门理工学院</a:t>
            </a:r>
            <a:r>
              <a:rPr lang="en-US" altLang="zh-CN" sz="2800" b="1"/>
              <a:t>            </a:t>
            </a:r>
            <a:r>
              <a:rPr lang="zh-CN" altLang="en-US" sz="2800" b="1"/>
              <a:t>黄莉</a:t>
            </a:r>
            <a:endParaRPr lang="zh-CN" altLang="en-US" sz="2800" b="1"/>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24460" y="234315"/>
            <a:ext cx="11898630" cy="7293610"/>
          </a:xfrm>
          <a:prstGeom prst="rect">
            <a:avLst/>
          </a:prstGeom>
          <a:noFill/>
          <a:ln w="9525">
            <a:noFill/>
          </a:ln>
        </p:spPr>
        <p:txBody>
          <a:bodyPr wrap="square">
            <a:spAutoFit/>
          </a:bodyPr>
          <a:p>
            <a:pPr indent="0" algn="just">
              <a:lnSpc>
                <a:spcPct val="150000"/>
              </a:lnSpc>
            </a:pPr>
            <a:r>
              <a:rPr lang="zh-CN" sz="4000" b="1">
                <a:latin typeface="Arial" panose="020B0604020202020204" pitchFamily="34" charset="0"/>
                <a:cs typeface="仿宋_GB2312" charset="0"/>
              </a:rPr>
              <a:t>【本章提要】</a:t>
            </a:r>
            <a:endParaRPr lang="zh-CN" sz="2400" b="1">
              <a:cs typeface="楷体_GB2312" charset="0"/>
            </a:endParaRPr>
          </a:p>
          <a:p>
            <a:pPr indent="0" algn="just">
              <a:lnSpc>
                <a:spcPct val="150000"/>
              </a:lnSpc>
              <a:spcBef>
                <a:spcPts val="0"/>
              </a:spcBef>
              <a:spcAft>
                <a:spcPts val="0"/>
              </a:spcAft>
            </a:pPr>
            <a:r>
              <a:rPr lang="en-US" altLang="zh-CN" sz="2400" b="1">
                <a:cs typeface="楷体_GB2312" charset="0"/>
              </a:rPr>
              <a:t>    </a:t>
            </a:r>
            <a:r>
              <a:rPr sz="2400" b="1"/>
              <a:t>证券发行与承销是投资银行最基本的业务，同时也是传统投资银行收入的主要来源。它是一项政策性强、规章制度严格、程序规范而复杂的投资银行标志性核心业务，它是为发行人(企业、政府等融资主体)提供融资安排与服务的主要渠道之一，它也是投资银行为投资者(个人、企业等投资主体)提供投资安排与服务的主要手段之一。它有助于资源的优化配置，即促进资金流动的收益导向机制的形成。2021 年 12 月 8 日至 10 日，中央经济工作会议在北京举行。本次会议提出改革开放政策要激活发展动力，要抓好要素市场化配置综合改革试点，全面实行股票发行注册制。这是首次在中央经济工作会议这样的高层会议上提出全面实行股票发行注册制。这将对传统投资银行的证券发行与承销业务产生影响。本章在着重阐述投资银行证券发行与承销的基础上，也同时介绍了金融科技在投资银行证券发行承销业务场景中的应用。</a:t>
            </a:r>
            <a:endParaRPr sz="2400" b="1"/>
          </a:p>
          <a:p>
            <a:pPr indent="0"/>
            <a:endParaRPr lang="zh-CN" sz="2400" b="1">
              <a:latin typeface="Arial" panose="020B0604020202020204" pitchFamily="34" charset="0"/>
              <a:cs typeface="仿宋_GB2312" charset="0"/>
            </a:endParaRPr>
          </a:p>
          <a:p>
            <a:endParaRPr lang="zh-CN" altLang="en-US" sz="2400" b="1"/>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41605" y="232410"/>
            <a:ext cx="11348720" cy="5979795"/>
          </a:xfrm>
          <a:prstGeom prst="rect">
            <a:avLst/>
          </a:prstGeom>
          <a:noFill/>
          <a:ln w="9525">
            <a:noFill/>
          </a:ln>
        </p:spPr>
        <p:txBody>
          <a:bodyPr wrap="square">
            <a:noAutofit/>
          </a:bodyPr>
          <a:p>
            <a:pPr algn="just">
              <a:lnSpc>
                <a:spcPct val="150000"/>
              </a:lnSpc>
              <a:buClrTx/>
              <a:buSzTx/>
              <a:buNone/>
            </a:pPr>
            <a:r>
              <a:rPr lang="zh-CN" sz="4000" b="1">
                <a:latin typeface="Arial" panose="020B0604020202020204" pitchFamily="34" charset="0"/>
                <a:cs typeface="仿宋_GB2312" charset="0"/>
              </a:rPr>
              <a:t>【学习目标】</a:t>
            </a:r>
            <a:endParaRPr lang="en-US" sz="1200" b="0">
              <a:latin typeface="Times New Roman" panose="02020603050405020304" pitchFamily="18" charset="0"/>
            </a:endParaRPr>
          </a:p>
          <a:p>
            <a:pPr algn="just">
              <a:lnSpc>
                <a:spcPct val="150000"/>
              </a:lnSpc>
              <a:buClrTx/>
              <a:buSzTx/>
              <a:buNone/>
            </a:pPr>
            <a:r>
              <a:rPr lang="zh-CN" sz="2400" b="1">
                <a:cs typeface="楷体_GB2312" charset="0"/>
              </a:rPr>
              <a:t>1. 了解证券发行制度安排与基本类型、证券与证券市场的基本概念。</a:t>
            </a:r>
            <a:endParaRPr lang="zh-CN" sz="2400" b="1">
              <a:cs typeface="楷体_GB2312" charset="0"/>
            </a:endParaRPr>
          </a:p>
          <a:p>
            <a:pPr algn="just">
              <a:lnSpc>
                <a:spcPct val="150000"/>
              </a:lnSpc>
              <a:buClrTx/>
              <a:buSzTx/>
              <a:buNone/>
            </a:pPr>
            <a:r>
              <a:rPr lang="zh-CN" sz="2400" b="1">
                <a:cs typeface="楷体_GB2312" charset="0"/>
              </a:rPr>
              <a:t>2. 熟悉并掌握股票与债券发行与承销的基本内容。</a:t>
            </a:r>
            <a:endParaRPr lang="zh-CN" sz="2400" b="1">
              <a:cs typeface="楷体_GB2312" charset="0"/>
            </a:endParaRPr>
          </a:p>
          <a:p>
            <a:pPr algn="just">
              <a:lnSpc>
                <a:spcPct val="150000"/>
              </a:lnSpc>
              <a:buClrTx/>
              <a:buSzTx/>
              <a:buNone/>
            </a:pPr>
            <a:r>
              <a:rPr lang="zh-CN" sz="2400" b="1">
                <a:cs typeface="楷体_GB2312" charset="0"/>
              </a:rPr>
              <a:t>3. 了解金融科技在证券发行与承销业务场景中的应用。</a:t>
            </a:r>
            <a:endParaRPr lang="zh-CN" sz="2400" b="1">
              <a:cs typeface="楷体_GB2312" charset="0"/>
            </a:endParaRPr>
          </a:p>
          <a:p>
            <a:pPr algn="just">
              <a:lnSpc>
                <a:spcPct val="150000"/>
              </a:lnSpc>
              <a:buClrTx/>
              <a:buSzTx/>
              <a:buNone/>
            </a:pPr>
            <a:r>
              <a:rPr lang="zh-CN" sz="2400" b="1">
                <a:cs typeface="楷体_GB2312" charset="0"/>
              </a:rPr>
              <a:t>4. 构建逻辑、辩证与批判等科学思维。理解金融科技的哲学基础与金融科技为民的要义，树立与时俱进、终身学习的理念。理解构建人类命运共同体的科学内涵。</a:t>
            </a:r>
            <a:endParaRPr lang="zh-CN" sz="2400" b="1">
              <a:cs typeface="楷体_GB2312"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9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83515" y="110490"/>
            <a:ext cx="7735570" cy="645160"/>
          </a:xfrm>
          <a:prstGeom prst="rect">
            <a:avLst/>
          </a:prstGeom>
          <a:noFill/>
          <a:ln w="9525">
            <a:noFill/>
          </a:ln>
        </p:spPr>
        <p:txBody>
          <a:bodyPr wrap="square">
            <a:spAutoFit/>
          </a:bodyPr>
          <a:p>
            <a:pPr>
              <a:buClrTx/>
              <a:buSzTx/>
              <a:buFontTx/>
            </a:pPr>
            <a:r>
              <a:rPr lang="zh-CN" altLang="en-US" sz="3600" b="0" dirty="0"/>
              <a:t>第一节 投资银行</a:t>
            </a:r>
            <a:r>
              <a:rPr lang="zh-CN" altLang="en-US" sz="3600" b="0" dirty="0"/>
              <a:t>的发展</a:t>
            </a:r>
            <a:endParaRPr lang="zh-CN" altLang="en-US" sz="3600" b="0" dirty="0"/>
          </a:p>
        </p:txBody>
      </p:sp>
      <p:sp>
        <p:nvSpPr>
          <p:cNvPr id="2" name="文本框 1"/>
          <p:cNvSpPr txBox="1"/>
          <p:nvPr/>
        </p:nvSpPr>
        <p:spPr>
          <a:xfrm>
            <a:off x="106680" y="714692"/>
            <a:ext cx="5080000" cy="398780"/>
          </a:xfrm>
          <a:prstGeom prst="rect">
            <a:avLst/>
          </a:prstGeom>
          <a:noFill/>
          <a:ln w="9525">
            <a:noFill/>
          </a:ln>
        </p:spPr>
        <p:txBody>
          <a:bodyPr>
            <a:spAutoFit/>
          </a:bodyPr>
          <a:p>
            <a:pPr indent="0"/>
            <a:r>
              <a:rPr lang="zh-CN" sz="2000" b="0">
                <a:latin typeface="Arial" panose="020B0604020202020204" pitchFamily="34" charset="0"/>
                <a:ea typeface="黑体" panose="02010609060101010101" charset="-122"/>
              </a:rPr>
              <a:t>一、证券发行</a:t>
            </a:r>
            <a:r>
              <a:rPr lang="zh-CN" sz="2000" b="0">
                <a:latin typeface="Arial" panose="020B0604020202020204" pitchFamily="34" charset="0"/>
                <a:ea typeface="黑体" panose="02010609060101010101" charset="-122"/>
              </a:rPr>
              <a:t>概述</a:t>
            </a:r>
            <a:endParaRPr lang="zh-CN" sz="2000" b="0">
              <a:latin typeface="Arial" panose="020B0604020202020204" pitchFamily="34" charset="0"/>
              <a:ea typeface="黑体" panose="02010609060101010101" charset="-122"/>
            </a:endParaRPr>
          </a:p>
        </p:txBody>
      </p:sp>
      <p:sp>
        <p:nvSpPr>
          <p:cNvPr id="4" name="文本框 3"/>
          <p:cNvSpPr txBox="1"/>
          <p:nvPr/>
        </p:nvSpPr>
        <p:spPr>
          <a:xfrm>
            <a:off x="440690" y="1164590"/>
            <a:ext cx="11603355" cy="1136650"/>
          </a:xfrm>
          <a:prstGeom prst="rect">
            <a:avLst/>
          </a:prstGeom>
          <a:noFill/>
          <a:ln w="9525">
            <a:noFill/>
          </a:ln>
        </p:spPr>
        <p:txBody>
          <a:bodyPr wrap="square">
            <a:noAutofit/>
          </a:bodyPr>
          <a:p>
            <a:pPr indent="266700"/>
            <a:r>
              <a:rPr lang="zh-CN" sz="2000" b="1">
                <a:latin typeface="宋体" panose="02010600030101010101" pitchFamily="2" charset="-122"/>
                <a:ea typeface="宋体" panose="02010600030101010101" pitchFamily="2" charset="-122"/>
                <a:cs typeface="宋体" panose="02010600030101010101" pitchFamily="2" charset="-122"/>
              </a:rPr>
              <a:t>(一)证券发行制度安排</a:t>
            </a: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r>
              <a:rPr lang="zh-CN" sz="2000">
                <a:latin typeface="宋体" panose="02010600030101010101" pitchFamily="2" charset="-122"/>
                <a:ea typeface="宋体" panose="02010600030101010101" pitchFamily="2" charset="-122"/>
                <a:cs typeface="宋体" panose="02010600030101010101" pitchFamily="2" charset="-122"/>
              </a:rPr>
              <a:t>发行制度历经审批制、注册制、核准制等，每一阶段制度安排都有效促进该阶段中国证券市场证券发行，实现资源阶段性有效配置。</a:t>
            </a:r>
            <a:endParaRPr lang="zh-CN" sz="2000">
              <a:latin typeface="宋体" panose="02010600030101010101" pitchFamily="2" charset="-122"/>
              <a:ea typeface="宋体" panose="02010600030101010101" pitchFamily="2" charset="-122"/>
              <a:cs typeface="宋体" panose="02010600030101010101" pitchFamily="2" charset="-122"/>
            </a:endParaRPr>
          </a:p>
          <a:p>
            <a:pPr indent="266700" algn="l">
              <a:buClrTx/>
              <a:buSzTx/>
              <a:buFontTx/>
            </a:pPr>
            <a:r>
              <a:rPr lang="zh-CN" sz="2000" b="1">
                <a:latin typeface="宋体" panose="02010600030101010101" pitchFamily="2" charset="-122"/>
                <a:ea typeface="宋体" panose="02010600030101010101" pitchFamily="2" charset="-122"/>
                <a:cs typeface="宋体" panose="02010600030101010101" pitchFamily="2" charset="-122"/>
              </a:rPr>
              <a:t>（二）证券发行基本类型</a:t>
            </a: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lgn="l">
              <a:buClrTx/>
              <a:buSzTx/>
              <a:buFontTx/>
            </a:pPr>
            <a:r>
              <a:rPr lang="zh-CN" sz="2000">
                <a:latin typeface="宋体" panose="02010600030101010101" pitchFamily="2" charset="-122"/>
                <a:ea typeface="宋体" panose="02010600030101010101" pitchFamily="2" charset="-122"/>
                <a:cs typeface="宋体" panose="02010600030101010101" pitchFamily="2" charset="-122"/>
              </a:rPr>
              <a:t>证券发行基本类型可按发行对象、有无发行中介、发行条件及投资者的决定因素等划分。</a:t>
            </a:r>
            <a:endParaRPr lang="zh-CN" sz="2000">
              <a:latin typeface="宋体" panose="02010600030101010101" pitchFamily="2" charset="-122"/>
              <a:ea typeface="宋体" panose="02010600030101010101" pitchFamily="2" charset="-122"/>
              <a:cs typeface="宋体" panose="02010600030101010101" pitchFamily="2" charset="-122"/>
            </a:endParaRPr>
          </a:p>
          <a:p>
            <a:pPr indent="266700" algn="l">
              <a:buClrTx/>
              <a:buSzTx/>
              <a:buFontTx/>
            </a:pPr>
            <a:r>
              <a:rPr lang="zh-CN" sz="2000" b="1">
                <a:latin typeface="宋体" panose="02010600030101010101" pitchFamily="2" charset="-122"/>
                <a:ea typeface="宋体" panose="02010600030101010101" pitchFamily="2" charset="-122"/>
                <a:cs typeface="宋体" panose="02010600030101010101" pitchFamily="2" charset="-122"/>
                <a:sym typeface="+mn-ea"/>
              </a:rPr>
              <a:t>（三）证券与证券市场</a:t>
            </a:r>
            <a:endParaRPr lang="zh-CN" sz="2000" b="1">
              <a:latin typeface="宋体" panose="02010600030101010101" pitchFamily="2" charset="-122"/>
              <a:ea typeface="宋体" panose="02010600030101010101" pitchFamily="2" charset="-122"/>
              <a:cs typeface="宋体" panose="02010600030101010101" pitchFamily="2" charset="-122"/>
              <a:sym typeface="+mn-ea"/>
            </a:endParaRPr>
          </a:p>
          <a:p>
            <a:pPr indent="266700" algn="l">
              <a:buClrTx/>
              <a:buSzTx/>
              <a:buFontTx/>
            </a:pPr>
            <a:r>
              <a:rPr lang="zh-CN" sz="2000">
                <a:latin typeface="宋体" panose="02010600030101010101" pitchFamily="2" charset="-122"/>
                <a:ea typeface="宋体" panose="02010600030101010101" pitchFamily="2" charset="-122"/>
                <a:cs typeface="宋体" panose="02010600030101010101" pitchFamily="2" charset="-122"/>
                <a:sym typeface="+mn-ea"/>
              </a:rPr>
              <a:t>证券是各类记载并代表一定权利的法律凭证，用来证明持票人享有某种特定权益的保证，如股票、债券、本票、汇票、支票、保险单、存款单、借据、提货单等各种票证单据。</a:t>
            </a:r>
            <a:endParaRPr lang="zh-CN" sz="2000">
              <a:latin typeface="宋体" panose="02010600030101010101" pitchFamily="2" charset="-122"/>
              <a:ea typeface="宋体" panose="02010600030101010101" pitchFamily="2" charset="-122"/>
              <a:cs typeface="宋体" panose="02010600030101010101" pitchFamily="2" charset="-122"/>
              <a:sym typeface="+mn-ea"/>
            </a:endParaRPr>
          </a:p>
          <a:p>
            <a:pPr indent="266700" algn="l">
              <a:buClrTx/>
              <a:buSzTx/>
              <a:buFontTx/>
            </a:pPr>
            <a:r>
              <a:rPr lang="zh-CN" sz="2000">
                <a:latin typeface="宋体" panose="02010600030101010101" pitchFamily="2" charset="-122"/>
                <a:ea typeface="宋体" panose="02010600030101010101" pitchFamily="2" charset="-122"/>
                <a:cs typeface="宋体" panose="02010600030101010101" pitchFamily="2" charset="-122"/>
                <a:sym typeface="+mn-ea"/>
              </a:rPr>
              <a:t>证券发行市场是发行人以发行证券方式筹集资金的场所，又称一级市场或初级市场。证券交易市场是买卖已发行证券的市场，又称二级市场或次级市场。证券发行市场是交易市场的基础与前提，有了发行市场的证券供应，才有交易市场的证券交易，证券发行种类、数量与发行方式决定了交易市场的规模与运行状态。交易市场是发行市场得以持续扩大的必要条件，它为证券转让提供保证才使发行市场充满活力。</a:t>
            </a:r>
            <a:endParaRPr lang="zh-CN" sz="2000">
              <a:latin typeface="宋体" panose="02010600030101010101" pitchFamily="2" charset="-122"/>
              <a:ea typeface="宋体" panose="02010600030101010101" pitchFamily="2" charset="-122"/>
              <a:cs typeface="宋体" panose="02010600030101010101" pitchFamily="2" charset="-122"/>
              <a:sym typeface="+mn-ea"/>
            </a:endParaRPr>
          </a:p>
          <a:p>
            <a:pPr indent="266700" algn="l">
              <a:buClrTx/>
              <a:buSzTx/>
              <a:buFontTx/>
            </a:pPr>
            <a:endParaRPr lang="zh-CN" sz="2000">
              <a:latin typeface="宋体" panose="02010600030101010101" pitchFamily="2" charset="-122"/>
              <a:ea typeface="宋体" panose="02010600030101010101" pitchFamily="2" charset="-122"/>
              <a:cs typeface="宋体" panose="02010600030101010101" pitchFamily="2" charset="-122"/>
              <a:sym typeface="+mn-ea"/>
            </a:endParaRPr>
          </a:p>
          <a:p>
            <a:pPr indent="266700" algn="l">
              <a:buClrTx/>
              <a:buSzTx/>
              <a:buFontTx/>
            </a:pPr>
            <a:endParaRPr lang="zh-CN" sz="2000" b="1">
              <a:latin typeface="宋体" panose="02010600030101010101" pitchFamily="2" charset="-122"/>
              <a:ea typeface="宋体" panose="02010600030101010101" pitchFamily="2" charset="-122"/>
              <a:cs typeface="宋体" panose="02010600030101010101" pitchFamily="2" charset="-122"/>
              <a:sym typeface="+mn-ea"/>
            </a:endParaRPr>
          </a:p>
          <a:p>
            <a:pPr indent="266700" algn="l">
              <a:buClrTx/>
              <a:buSzTx/>
              <a:buFontTx/>
            </a:pPr>
            <a:endParaRPr lang="zh-CN" sz="2000">
              <a:latin typeface="宋体" panose="02010600030101010101" pitchFamily="2" charset="-122"/>
              <a:ea typeface="宋体" panose="02010600030101010101" pitchFamily="2" charset="-122"/>
              <a:cs typeface="宋体" panose="02010600030101010101" pitchFamily="2" charset="-122"/>
              <a:sym typeface="+mn-ea"/>
            </a:endParaRPr>
          </a:p>
          <a:p>
            <a:pPr indent="266700" algn="l">
              <a:buClrTx/>
              <a:buSzTx/>
              <a:buFontTx/>
            </a:pPr>
            <a:endParaRPr lang="zh-CN" sz="2000">
              <a:latin typeface="宋体" panose="02010600030101010101" pitchFamily="2" charset="-122"/>
              <a:ea typeface="宋体" panose="02010600030101010101" pitchFamily="2" charset="-122"/>
              <a:cs typeface="宋体" panose="02010600030101010101" pitchFamily="2" charset="-122"/>
            </a:endParaRPr>
          </a:p>
          <a:p>
            <a:pPr indent="266700" algn="l">
              <a:buClrTx/>
              <a:buSzTx/>
              <a:buFontTx/>
            </a:pP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lgn="l">
              <a:buClrTx/>
              <a:buSzTx/>
              <a:buFontTx/>
            </a:pP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endParaRPr lang="zh-CN" sz="2000">
              <a:latin typeface="宋体" panose="02010600030101010101" pitchFamily="2" charset="-122"/>
              <a:ea typeface="宋体" panose="02010600030101010101" pitchFamily="2" charset="-122"/>
              <a:cs typeface="宋体" panose="02010600030101010101" pitchFamily="2" charset="-122"/>
            </a:endParaRPr>
          </a:p>
          <a:p>
            <a:pPr indent="266700"/>
            <a:endParaRPr lang="zh-CN" sz="2000">
              <a:latin typeface="宋体" panose="02010600030101010101" pitchFamily="2" charset="-122"/>
              <a:ea typeface="宋体" panose="02010600030101010101" pitchFamily="2" charset="-122"/>
              <a:cs typeface="宋体" panose="02010600030101010101" pitchFamily="2" charset="-122"/>
            </a:endParaRPr>
          </a:p>
          <a:p>
            <a:pPr indent="266700"/>
            <a:endParaRPr lang="zh-CN" sz="2000">
              <a:latin typeface="宋体" panose="02010600030101010101" pitchFamily="2" charset="-122"/>
              <a:ea typeface="宋体" panose="02010600030101010101" pitchFamily="2" charset="-122"/>
              <a:cs typeface="宋体" panose="02010600030101010101" pitchFamily="2" charset="-122"/>
            </a:endParaRPr>
          </a:p>
          <a:p>
            <a:pPr indent="266700"/>
            <a:endParaRPr lang="zh-CN" sz="2000">
              <a:latin typeface="宋体" panose="02010600030101010101" pitchFamily="2" charset="-122"/>
              <a:ea typeface="宋体" panose="02010600030101010101" pitchFamily="2" charset="-122"/>
              <a:cs typeface="宋体" panose="02010600030101010101" pitchFamily="2" charset="-122"/>
            </a:endParaRPr>
          </a:p>
          <a:p>
            <a:pPr indent="266700"/>
            <a:endParaRPr lang="zh-CN" sz="2000">
              <a:latin typeface="宋体" panose="02010600030101010101" pitchFamily="2" charset="-122"/>
              <a:ea typeface="宋体" panose="02010600030101010101" pitchFamily="2" charset="-122"/>
              <a:cs typeface="宋体" panose="02010600030101010101" pitchFamily="2" charset="-122"/>
            </a:endParaRPr>
          </a:p>
          <a:p>
            <a:pPr indent="266700"/>
            <a:endParaRPr lang="zh-CN" sz="20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custDataLst>
              <p:tags r:id="rId1"/>
            </p:custDataLst>
          </p:nvPr>
        </p:nvSpPr>
        <p:spPr>
          <a:xfrm>
            <a:off x="326390" y="5279390"/>
            <a:ext cx="11602720" cy="1140460"/>
          </a:xfrm>
          <a:prstGeom prst="rect">
            <a:avLst/>
          </a:prstGeom>
          <a:noFill/>
          <a:ln w="9525">
            <a:noFill/>
          </a:ln>
        </p:spPr>
        <p:txBody>
          <a:bodyPr>
            <a:noAutofit/>
          </a:bodyPr>
          <a:p>
            <a:pPr indent="0"/>
            <a:r>
              <a:rPr lang="zh-CN" sz="2000" b="0">
                <a:latin typeface="Arial" panose="020B0604020202020204" pitchFamily="34" charset="0"/>
                <a:ea typeface="黑体" panose="02010609060101010101" charset="-122"/>
              </a:rPr>
              <a:t>二、证券的</a:t>
            </a:r>
            <a:r>
              <a:rPr lang="zh-CN" sz="2000" b="0">
                <a:latin typeface="Arial" panose="020B0604020202020204" pitchFamily="34" charset="0"/>
                <a:ea typeface="黑体" panose="02010609060101010101" charset="-122"/>
              </a:rPr>
              <a:t>承销概述</a:t>
            </a:r>
            <a:endParaRPr lang="zh-CN" sz="2000" b="0">
              <a:latin typeface="Arial" panose="020B0604020202020204" pitchFamily="34" charset="0"/>
              <a:ea typeface="黑体" panose="02010609060101010101" charset="-122"/>
            </a:endParaRPr>
          </a:p>
          <a:p>
            <a:pPr indent="0"/>
            <a:r>
              <a:rPr lang="zh-CN" sz="2000" b="0">
                <a:latin typeface="Arial" panose="020B0604020202020204" pitchFamily="34" charset="0"/>
                <a:ea typeface="黑体" panose="02010609060101010101" charset="-122"/>
              </a:rPr>
              <a:t>证券承销包含“承接”与“销售”两个过程，投资银行首先从发行者手中以一定价格买进证券，然后通过自己的销售网络将其销售给广大投资者。</a:t>
            </a:r>
            <a:endParaRPr lang="zh-CN" sz="2000" b="0">
              <a:latin typeface="Arial" panose="020B0604020202020204" pitchFamily="34" charset="0"/>
              <a:ea typeface="黑体" panose="02010609060101010101"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0521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dirty="0">
                <a:solidFill>
                  <a:schemeClr val="tx1"/>
                </a:solidFill>
              </a:rPr>
              <a:t>  </a:t>
            </a:r>
            <a:r>
              <a:rPr lang="zh-CN" altLang="en-US" sz="3600" dirty="0">
                <a:solidFill>
                  <a:schemeClr val="tx1"/>
                </a:solidFill>
              </a:rPr>
              <a:t>第二节 股票发行与</a:t>
            </a:r>
            <a:r>
              <a:rPr lang="zh-CN" altLang="en-US" sz="3600" dirty="0">
                <a:solidFill>
                  <a:schemeClr val="tx1"/>
                </a:solidFill>
              </a:rPr>
              <a:t>承销</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82550" y="1051877"/>
            <a:ext cx="5080000" cy="398780"/>
          </a:xfrm>
          <a:prstGeom prst="rect">
            <a:avLst/>
          </a:prstGeom>
          <a:noFill/>
          <a:ln w="9525">
            <a:noFill/>
          </a:ln>
        </p:spPr>
        <p:txBody>
          <a:bodyPr>
            <a:spAutoFit/>
          </a:bodyPr>
          <a:p>
            <a:pPr algn="l">
              <a:buClrTx/>
              <a:buSzTx/>
              <a:buFontTx/>
            </a:pPr>
            <a:r>
              <a:rPr lang="zh-CN" sz="2000" b="0">
                <a:latin typeface="Arial" panose="020B0604020202020204" pitchFamily="34" charset="0"/>
                <a:ea typeface="黑体" panose="02010609060101010101" charset="-122"/>
              </a:rPr>
              <a:t>一、股票的</a:t>
            </a:r>
            <a:r>
              <a:rPr lang="zh-CN" sz="2000" b="0">
                <a:latin typeface="Arial" panose="020B0604020202020204" pitchFamily="34" charset="0"/>
                <a:ea typeface="黑体" panose="02010609060101010101" charset="-122"/>
              </a:rPr>
              <a:t>发行</a:t>
            </a:r>
            <a:endParaRPr lang="zh-CN" sz="2000" b="0">
              <a:latin typeface="Arial" panose="020B0604020202020204" pitchFamily="34" charset="0"/>
              <a:ea typeface="黑体" panose="02010609060101010101" charset="-122"/>
            </a:endParaRPr>
          </a:p>
        </p:txBody>
      </p:sp>
      <p:sp>
        <p:nvSpPr>
          <p:cNvPr id="2" name="文本框 1"/>
          <p:cNvSpPr txBox="1"/>
          <p:nvPr/>
        </p:nvSpPr>
        <p:spPr>
          <a:xfrm>
            <a:off x="172085" y="1490345"/>
            <a:ext cx="12019915" cy="398780"/>
          </a:xfrm>
          <a:prstGeom prst="rect">
            <a:avLst/>
          </a:prstGeom>
          <a:noFill/>
          <a:ln w="9525">
            <a:noFill/>
          </a:ln>
        </p:spPr>
        <p:txBody>
          <a:bodyPr wrap="square">
            <a:spAutoFit/>
          </a:bodyPr>
          <a:p>
            <a:pPr algn="l">
              <a:buClrTx/>
              <a:buSzTx/>
              <a:buFontTx/>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a:latin typeface="宋体" panose="02010600030101010101" pitchFamily="2" charset="-122"/>
                <a:ea typeface="宋体" panose="02010600030101010101" pitchFamily="2" charset="-122"/>
                <a:cs typeface="宋体" panose="02010600030101010101" pitchFamily="2" charset="-122"/>
              </a:rPr>
              <a:t>银行资本金应实现银行</a:t>
            </a:r>
            <a:r>
              <a:rPr lang="zh-CN" sz="2000">
                <a:solidFill>
                  <a:srgbClr val="FF0000"/>
                </a:solidFill>
                <a:latin typeface="宋体" panose="02010600030101010101" pitchFamily="2" charset="-122"/>
                <a:ea typeface="宋体" panose="02010600030101010101" pitchFamily="2" charset="-122"/>
                <a:cs typeface="宋体" panose="02010600030101010101" pitchFamily="2" charset="-122"/>
              </a:rPr>
              <a:t>风险资产安全与效益的动态平衡</a:t>
            </a:r>
            <a:r>
              <a:rPr lang="zh-CN" sz="2000">
                <a:latin typeface="宋体" panose="02010600030101010101" pitchFamily="2" charset="-122"/>
                <a:ea typeface="宋体" panose="02010600030101010101" pitchFamily="2" charset="-122"/>
                <a:cs typeface="宋体" panose="02010600030101010101" pitchFamily="2" charset="-122"/>
              </a:rPr>
              <a:t>，这是衡量银行业务经营状况是否</a:t>
            </a:r>
            <a:r>
              <a:rPr lang="zh-CN" sz="2000">
                <a:solidFill>
                  <a:srgbClr val="FF0000"/>
                </a:solidFill>
                <a:latin typeface="宋体" panose="02010600030101010101" pitchFamily="2" charset="-122"/>
                <a:ea typeface="宋体" panose="02010600030101010101" pitchFamily="2" charset="-122"/>
                <a:cs typeface="宋体" panose="02010600030101010101" pitchFamily="2" charset="-122"/>
              </a:rPr>
              <a:t>稳健</a:t>
            </a:r>
            <a:r>
              <a:rPr lang="zh-CN" sz="2000">
                <a:latin typeface="宋体" panose="02010600030101010101" pitchFamily="2" charset="-122"/>
                <a:ea typeface="宋体" panose="02010600030101010101" pitchFamily="2" charset="-122"/>
                <a:cs typeface="宋体" panose="02010600030101010101" pitchFamily="2" charset="-122"/>
              </a:rPr>
              <a:t>的重要标志</a:t>
            </a:r>
            <a:r>
              <a:rPr lang="zh-CN" sz="2000" b="0">
                <a:latin typeface="宋体" panose="02010600030101010101" pitchFamily="2" charset="-122"/>
                <a:ea typeface="宋体" panose="02010600030101010101" pitchFamily="2" charset="-122"/>
                <a:cs typeface="宋体" panose="02010600030101010101" pitchFamily="2" charset="-122"/>
              </a:rPr>
              <a:t>。</a:t>
            </a:r>
            <a:endParaRPr lang="zh-CN" sz="20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74650" y="1896745"/>
            <a:ext cx="11817350" cy="1322070"/>
          </a:xfrm>
          <a:prstGeom prst="rect">
            <a:avLst/>
          </a:prstGeom>
          <a:noFill/>
          <a:ln w="9525">
            <a:noFill/>
          </a:ln>
        </p:spPr>
        <p:txBody>
          <a:bodyPr wrap="square">
            <a:spAutoFit/>
          </a:bodyPr>
          <a:p>
            <a:pPr indent="0"/>
            <a:r>
              <a:rPr sz="2000" b="0">
                <a:latin typeface="宋体" panose="02010600030101010101" pitchFamily="2" charset="-122"/>
                <a:ea typeface="宋体" panose="02010600030101010101" pitchFamily="2" charset="-122"/>
                <a:cs typeface="宋体" panose="02010600030101010101" pitchFamily="2" charset="-122"/>
              </a:rPr>
              <a:t>（一）</a:t>
            </a:r>
            <a:r>
              <a:rPr lang="zh-CN" sz="2000" b="0">
                <a:latin typeface="宋体" panose="02010600030101010101" pitchFamily="2" charset="-122"/>
                <a:ea typeface="宋体" panose="02010600030101010101" pitchFamily="2" charset="-122"/>
                <a:cs typeface="宋体" panose="02010600030101010101" pitchFamily="2" charset="-122"/>
              </a:rPr>
              <a:t>股票的性质与种类</a:t>
            </a:r>
            <a:endParaRPr sz="2000" b="0">
              <a:latin typeface="宋体" panose="02010600030101010101" pitchFamily="2" charset="-122"/>
              <a:ea typeface="宋体" panose="02010600030101010101" pitchFamily="2" charset="-122"/>
              <a:cs typeface="宋体" panose="02010600030101010101" pitchFamily="2" charset="-122"/>
            </a:endParaRPr>
          </a:p>
          <a:p>
            <a:pPr indent="0"/>
            <a:r>
              <a:rPr lang="en-US" sz="2000" b="0">
                <a:latin typeface="宋体" panose="02010600030101010101" pitchFamily="2" charset="-122"/>
                <a:ea typeface="宋体" panose="02010600030101010101" pitchFamily="2" charset="-122"/>
                <a:cs typeface="宋体" panose="02010600030101010101" pitchFamily="2" charset="-122"/>
              </a:rPr>
              <a:t>  </a:t>
            </a:r>
            <a:r>
              <a:rPr sz="2000" b="0">
                <a:latin typeface="宋体" panose="02010600030101010101" pitchFamily="2" charset="-122"/>
                <a:ea typeface="宋体" panose="02010600030101010101" pitchFamily="2" charset="-122"/>
                <a:cs typeface="宋体" panose="02010600030101010101" pitchFamily="2" charset="-122"/>
              </a:rPr>
              <a:t>股票分类标准包括是否在股票票面上标明金额、是否记载股东姓名、股东享有权利的不同。</a:t>
            </a:r>
            <a:endParaRPr sz="2000" b="0">
              <a:latin typeface="宋体" panose="02010600030101010101" pitchFamily="2" charset="-122"/>
              <a:ea typeface="宋体" panose="02010600030101010101" pitchFamily="2" charset="-122"/>
              <a:cs typeface="宋体" panose="02010600030101010101" pitchFamily="2" charset="-122"/>
            </a:endParaRPr>
          </a:p>
          <a:p>
            <a:pPr indent="0"/>
            <a:r>
              <a:rPr sz="2000" b="0">
                <a:latin typeface="宋体" panose="02010600030101010101" pitchFamily="2" charset="-122"/>
                <a:ea typeface="宋体" panose="02010600030101010101" pitchFamily="2" charset="-122"/>
                <a:cs typeface="宋体" panose="02010600030101010101" pitchFamily="2" charset="-122"/>
              </a:rPr>
              <a:t>（二）</a:t>
            </a:r>
            <a:r>
              <a:rPr lang="zh-CN" sz="2000" b="0">
                <a:latin typeface="宋体" panose="02010600030101010101" pitchFamily="2" charset="-122"/>
                <a:ea typeface="宋体" panose="02010600030101010101" pitchFamily="2" charset="-122"/>
                <a:cs typeface="宋体" panose="02010600030101010101" pitchFamily="2" charset="-122"/>
              </a:rPr>
              <a:t>股票发行监管制度的沿革</a:t>
            </a:r>
            <a:endParaRPr sz="2000" b="0">
              <a:latin typeface="宋体" panose="02010600030101010101" pitchFamily="2" charset="-122"/>
              <a:ea typeface="宋体" panose="02010600030101010101" pitchFamily="2" charset="-122"/>
              <a:cs typeface="宋体" panose="02010600030101010101" pitchFamily="2" charset="-122"/>
            </a:endParaRPr>
          </a:p>
          <a:p>
            <a:pPr indent="0"/>
            <a:r>
              <a:rPr lang="en-US" sz="2000" b="0">
                <a:latin typeface="宋体" panose="02010600030101010101" pitchFamily="2" charset="-122"/>
                <a:ea typeface="宋体" panose="02010600030101010101" pitchFamily="2" charset="-122"/>
                <a:cs typeface="宋体" panose="02010600030101010101" pitchFamily="2" charset="-122"/>
              </a:rPr>
              <a:t>  </a:t>
            </a:r>
            <a:r>
              <a:rPr sz="2000" b="0">
                <a:latin typeface="宋体" panose="02010600030101010101" pitchFamily="2" charset="-122"/>
                <a:ea typeface="宋体" panose="02010600030101010101" pitchFamily="2" charset="-122"/>
                <a:cs typeface="宋体" panose="02010600030101010101" pitchFamily="2" charset="-122"/>
              </a:rPr>
              <a:t>股票发行监管制度的沿革包括“额度管理”“指标管理”“通道制”“保荐制”“注册制”五个阶段。</a:t>
            </a:r>
            <a:endParaRPr sz="2000" b="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1"/>
            </p:custDataLst>
          </p:nvPr>
        </p:nvSpPr>
        <p:spPr>
          <a:xfrm>
            <a:off x="139065" y="3226435"/>
            <a:ext cx="11558905" cy="1684020"/>
          </a:xfrm>
          <a:prstGeom prst="rect">
            <a:avLst/>
          </a:prstGeom>
          <a:noFill/>
          <a:ln w="9525">
            <a:noFill/>
          </a:ln>
        </p:spPr>
        <p:txBody>
          <a:bodyPr>
            <a:noAutofit/>
          </a:bodyPr>
          <a:p>
            <a:pPr algn="l">
              <a:buClrTx/>
              <a:buSzTx/>
              <a:buFontTx/>
            </a:pPr>
            <a:r>
              <a:rPr lang="zh-CN" sz="2000" b="0">
                <a:latin typeface="Arial" panose="020B0604020202020204" pitchFamily="34" charset="0"/>
                <a:ea typeface="黑体" panose="02010609060101010101" charset="-122"/>
              </a:rPr>
              <a:t>二、股票的</a:t>
            </a:r>
            <a:r>
              <a:rPr lang="zh-CN" sz="2000" b="0">
                <a:latin typeface="Arial" panose="020B0604020202020204" pitchFamily="34" charset="0"/>
                <a:ea typeface="黑体" panose="02010609060101010101" charset="-122"/>
              </a:rPr>
              <a:t>承销</a:t>
            </a:r>
            <a:endParaRPr lang="zh-CN" sz="2000" b="0">
              <a:latin typeface="Arial" panose="020B0604020202020204" pitchFamily="34" charset="0"/>
              <a:ea typeface="黑体" panose="02010609060101010101" charset="-122"/>
            </a:endParaRPr>
          </a:p>
          <a:p>
            <a:pPr algn="l">
              <a:buClrTx/>
              <a:buSzTx/>
              <a:buFontTx/>
            </a:pPr>
            <a:r>
              <a:rPr lang="en-US" altLang="zh-CN" sz="2000" b="0">
                <a:latin typeface="Arial" panose="020B0604020202020204" pitchFamily="34" charset="0"/>
                <a:ea typeface="黑体" panose="02010609060101010101" charset="-122"/>
              </a:rPr>
              <a:t>   </a:t>
            </a:r>
            <a:r>
              <a:rPr sz="2000">
                <a:latin typeface="宋体" panose="02010600030101010101" pitchFamily="2" charset="-122"/>
                <a:ea typeface="宋体" panose="02010600030101010101" pitchFamily="2" charset="-122"/>
                <a:cs typeface="宋体" panose="02010600030101010101" pitchFamily="2" charset="-122"/>
              </a:rPr>
              <a:t> 股票承销过程中股票发行人、股票投资人、投资银行、股票监管机构与其他中介机构。</a:t>
            </a:r>
            <a:endParaRPr sz="2000">
              <a:latin typeface="宋体" panose="02010600030101010101" pitchFamily="2" charset="-122"/>
              <a:ea typeface="宋体" panose="02010600030101010101" pitchFamily="2" charset="-122"/>
              <a:cs typeface="宋体" panose="02010600030101010101" pitchFamily="2" charset="-122"/>
            </a:endParaRPr>
          </a:p>
          <a:p>
            <a:pPr algn="l">
              <a:buClrTx/>
              <a:buSzTx/>
              <a:buFontTx/>
            </a:pPr>
            <a:r>
              <a:rPr lang="en-US" sz="2000">
                <a:latin typeface="宋体" panose="02010600030101010101" pitchFamily="2" charset="-122"/>
                <a:ea typeface="宋体" panose="02010600030101010101" pitchFamily="2" charset="-122"/>
                <a:cs typeface="宋体" panose="02010600030101010101" pitchFamily="2" charset="-122"/>
              </a:rPr>
              <a:t>   </a:t>
            </a:r>
            <a:r>
              <a:rPr sz="2000">
                <a:latin typeface="宋体" panose="02010600030101010101" pitchFamily="2" charset="-122"/>
                <a:ea typeface="宋体" panose="02010600030101010101" pitchFamily="2" charset="-122"/>
                <a:cs typeface="宋体" panose="02010600030101010101" pitchFamily="2" charset="-122"/>
              </a:rPr>
              <a:t>根据企业首次公开发行股票流程如图 2-1 所示，首先发行人与主承销双向选择。发行人选择依据，包括主承销商的声誉与能力、主承销商的承销经验与类似发行能力、主承销商的证券分销能力、主承销商的造市能力及承销费用；主承销双向选择依据包括发行公司是否符合股票发行条件、发行人的产品或服务是否受市场欢迎、发行公司是否具备优秀的管理层、发行公司是否具备增长潜力。其次，企业组建首次公开发行股票(IPO)小组。尽职调查后还包含上市前重组、编制募股文件、估值、路演、定价、股票发行、绿鞋期权与墓碑广告等环节。</a:t>
            </a:r>
            <a:endParaRPr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第三节 债券发行与</a:t>
            </a:r>
            <a:r>
              <a:rPr lang="zh-CN" altLang="en-US" sz="3600" dirty="0">
                <a:solidFill>
                  <a:schemeClr val="tx1"/>
                </a:solidFill>
              </a:rPr>
              <a:t>承销</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14300" y="940117"/>
            <a:ext cx="5080000" cy="706755"/>
          </a:xfrm>
          <a:prstGeom prst="rect">
            <a:avLst/>
          </a:prstGeom>
          <a:noFill/>
          <a:ln w="9525">
            <a:noFill/>
          </a:ln>
        </p:spPr>
        <p:txBody>
          <a:bodyPr>
            <a:spAutoFit/>
          </a:bodyPr>
          <a:p>
            <a:pPr>
              <a:buClrTx/>
              <a:buSzTx/>
              <a:buFontTx/>
            </a:pPr>
            <a:r>
              <a:rPr lang="zh-CN" sz="2000" b="0">
                <a:latin typeface="Arial" panose="020B0604020202020204" pitchFamily="34" charset="0"/>
                <a:ea typeface="黑体" panose="02010609060101010101" charset="-122"/>
              </a:rPr>
              <a:t>一、</a:t>
            </a:r>
            <a:r>
              <a:rPr lang="zh-CN" sz="2000" b="0">
                <a:latin typeface="Arial" panose="020B0604020202020204" pitchFamily="34" charset="0"/>
                <a:ea typeface="黑体" panose="02010609060101010101" charset="-122"/>
              </a:rPr>
              <a:t>债券发行</a:t>
            </a:r>
            <a:r>
              <a:rPr lang="zh-CN" sz="2000" b="0">
                <a:latin typeface="Arial" panose="020B0604020202020204" pitchFamily="34" charset="0"/>
                <a:ea typeface="黑体" panose="02010609060101010101" charset="-122"/>
              </a:rPr>
              <a:t>概述</a:t>
            </a:r>
            <a:endParaRPr lang="zh-CN" sz="2000" b="0">
              <a:latin typeface="Arial" panose="020B0604020202020204" pitchFamily="34" charset="0"/>
              <a:ea typeface="黑体" panose="02010609060101010101" charset="-122"/>
            </a:endParaRPr>
          </a:p>
          <a:p>
            <a:pPr>
              <a:buClrTx/>
              <a:buSzTx/>
              <a:buFontTx/>
            </a:pPr>
            <a:endParaRPr lang="zh-CN" sz="2000" b="0">
              <a:latin typeface="Arial" panose="020B0604020202020204" pitchFamily="34" charset="0"/>
              <a:ea typeface="黑体" panose="02010609060101010101" charset="-122"/>
            </a:endParaRPr>
          </a:p>
        </p:txBody>
      </p:sp>
      <p:sp>
        <p:nvSpPr>
          <p:cNvPr id="2" name="文本框 1"/>
          <p:cNvSpPr txBox="1"/>
          <p:nvPr/>
        </p:nvSpPr>
        <p:spPr>
          <a:xfrm>
            <a:off x="-57150" y="1247775"/>
            <a:ext cx="5080000" cy="398780"/>
          </a:xfrm>
          <a:prstGeom prst="rect">
            <a:avLst/>
          </a:prstGeom>
          <a:noFill/>
          <a:ln w="9525">
            <a:noFill/>
          </a:ln>
        </p:spPr>
        <p:txBody>
          <a:bodyPr>
            <a:spAutoFit/>
          </a:bodyPr>
          <a:p>
            <a:pPr indent="266700"/>
            <a:r>
              <a:rPr lang="zh-CN" sz="2000" b="0">
                <a:latin typeface="宋体" panose="02010600030101010101" pitchFamily="2" charset="-122"/>
                <a:ea typeface="宋体" panose="02010600030101010101" pitchFamily="2" charset="-122"/>
                <a:cs typeface="宋体" panose="02010600030101010101" pitchFamily="2" charset="-122"/>
              </a:rPr>
              <a:t>（一）债券的性质及</a:t>
            </a:r>
            <a:r>
              <a:rPr lang="zh-CN" sz="2000" b="0">
                <a:latin typeface="宋体" panose="02010600030101010101" pitchFamily="2" charset="-122"/>
                <a:ea typeface="宋体" panose="02010600030101010101" pitchFamily="2" charset="-122"/>
                <a:cs typeface="宋体" panose="02010600030101010101" pitchFamily="2" charset="-122"/>
              </a:rPr>
              <a:t>特征</a:t>
            </a:r>
            <a:endParaRPr lang="zh-CN" sz="2000" b="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14300" y="1581150"/>
            <a:ext cx="11965305" cy="732790"/>
          </a:xfrm>
          <a:prstGeom prst="rect">
            <a:avLst/>
          </a:prstGeom>
          <a:noFill/>
          <a:ln w="9525">
            <a:noFill/>
          </a:ln>
        </p:spPr>
        <p:txBody>
          <a:bodyPr wrap="square">
            <a:noAutofit/>
          </a:bodyPr>
          <a:p>
            <a:pPr indent="266700">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债券是有价证券，是社会各类经济主体为筹集资金面向债券投资者出具的、承诺按一定利率定期支付利息并到期偿还本金的债权债务凭证。</a:t>
            </a:r>
            <a:endParaRPr lang="zh-CN" sz="2000" b="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114300" y="2366645"/>
            <a:ext cx="11871325" cy="2190115"/>
          </a:xfrm>
          <a:prstGeom prst="rect">
            <a:avLst/>
          </a:prstGeom>
          <a:noFill/>
          <a:ln w="9525">
            <a:noFill/>
          </a:ln>
        </p:spPr>
        <p:txBody>
          <a:bodyPr>
            <a:noAutofit/>
          </a:bodyPr>
          <a:p>
            <a:pPr>
              <a:buClrTx/>
              <a:buSzTx/>
              <a:buFontTx/>
            </a:pPr>
            <a:r>
              <a:rPr lang="zh-CN" sz="2000" b="0">
                <a:latin typeface="Arial" panose="020B0604020202020204" pitchFamily="34" charset="0"/>
                <a:ea typeface="黑体" panose="02010609060101010101" charset="-122"/>
              </a:rPr>
              <a:t>二、债券的</a:t>
            </a:r>
            <a:r>
              <a:rPr lang="zh-CN" sz="2000" b="0">
                <a:latin typeface="Arial" panose="020B0604020202020204" pitchFamily="34" charset="0"/>
                <a:ea typeface="黑体" panose="02010609060101010101" charset="-122"/>
              </a:rPr>
              <a:t>承销</a:t>
            </a:r>
            <a:endParaRPr lang="zh-CN" sz="2000" b="0">
              <a:latin typeface="Arial" panose="020B0604020202020204" pitchFamily="34" charset="0"/>
              <a:ea typeface="黑体" panose="02010609060101010101" charset="-122"/>
            </a:endParaRPr>
          </a:p>
          <a:p>
            <a:pPr>
              <a:buClrTx/>
              <a:buSzTx/>
              <a:buFontTx/>
            </a:pPr>
            <a:r>
              <a:rPr lang="en-US" altLang="zh-CN" sz="2000" b="0">
                <a:latin typeface="Arial" panose="020B0604020202020204" pitchFamily="34" charset="0"/>
                <a:ea typeface="黑体" panose="02010609060101010101" charset="-122"/>
              </a:rPr>
              <a:t>    </a:t>
            </a:r>
            <a:r>
              <a:rPr lang="zh-CN" sz="2000" b="0">
                <a:latin typeface="Arial" panose="020B0604020202020204" pitchFamily="34" charset="0"/>
                <a:ea typeface="黑体" panose="02010609060101010101" charset="-122"/>
              </a:rPr>
              <a:t>(一)债券承销程序</a:t>
            </a:r>
            <a:endParaRPr lang="zh-CN" sz="2000" b="0">
              <a:latin typeface="Arial" panose="020B0604020202020204" pitchFamily="34" charset="0"/>
              <a:ea typeface="黑体" panose="02010609060101010101" charset="-122"/>
            </a:endParaRPr>
          </a:p>
          <a:p>
            <a:pPr>
              <a:buClrTx/>
              <a:buSzTx/>
              <a:buFontTx/>
            </a:pPr>
            <a:r>
              <a:rPr lang="en-US" altLang="zh-CN" sz="2000" b="0">
                <a:latin typeface="Arial" panose="020B0604020202020204" pitchFamily="34" charset="0"/>
                <a:ea typeface="黑体" panose="02010609060101010101" charset="-122"/>
              </a:rPr>
              <a:t>    (二)债券信用评级</a:t>
            </a:r>
            <a:endParaRPr lang="zh-CN" sz="2000" b="0">
              <a:latin typeface="宋体" panose="02010600030101010101" pitchFamily="2" charset="-122"/>
              <a:ea typeface="宋体" panose="02010600030101010101" pitchFamily="2" charset="-122"/>
              <a:cs typeface="宋体" panose="02010600030101010101" pitchFamily="2" charset="-122"/>
            </a:endParaRPr>
          </a:p>
          <a:p>
            <a:pPr>
              <a:buClrTx/>
              <a:buSzTx/>
              <a:buFontTx/>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债券信用评级是对债券发行主体如期、足额偿还债务本息能力与意愿的相对风险意见，是反映债务预期损失的指标。</a:t>
            </a:r>
            <a:endParaRPr lang="zh-CN" sz="2000" b="0">
              <a:latin typeface="宋体" panose="02010600030101010101" pitchFamily="2" charset="-122"/>
              <a:ea typeface="宋体" panose="02010600030101010101" pitchFamily="2" charset="-122"/>
              <a:cs typeface="宋体" panose="02010600030101010101" pitchFamily="2" charset="-122"/>
            </a:endParaRPr>
          </a:p>
          <a:p>
            <a:pPr algn="just">
              <a:buClrTx/>
              <a:buSzTx/>
              <a:buFontTx/>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标准普尔公司和穆迪投资服务公司都是独立的私人企业，不受政府控制，也独立于证券交易所和证券公司。它们所作出的信用评级不具有向投资者推荐这些债券的含义，只是供投资者决策时参考，只表明对按照合同期限偿还可能性看法，另外，信用评级也不表明某种证券的市场价格是否合适。如 AAA 债券可明确告诉人们本金与利息按时偿付的可能性几乎为100%。评级机构不会对某个投资者某项投资是否合适发表任何见解，它们对投资者负有道义上的义务，但并不承担任何法律上的责任。国际市场上债券评级是市场要求，没有获得信用评级的债券不可能在国际上成功发行。新兴市场国家政府要求债券评级是国际惯例。中国《企业债券管理条例》规定拟发行债券必须进行信用评级</a:t>
            </a:r>
            <a:endParaRPr lang="zh-CN" sz="2000" b="0">
              <a:latin typeface="宋体" panose="02010600030101010101" pitchFamily="2" charset="-122"/>
              <a:ea typeface="宋体" panose="02010600030101010101" pitchFamily="2" charset="-122"/>
              <a:cs typeface="宋体" panose="02010600030101010101" pitchFamily="2" charset="-122"/>
            </a:endParaRPr>
          </a:p>
          <a:p>
            <a:pPr>
              <a:buClrTx/>
              <a:buSzTx/>
              <a:buFontTx/>
            </a:pPr>
            <a:r>
              <a:rPr lang="en-US" altLang="zh-CN" sz="2000" b="0">
                <a:latin typeface="宋体" panose="02010600030101010101" pitchFamily="2" charset="-122"/>
                <a:ea typeface="宋体" panose="02010600030101010101" pitchFamily="2" charset="-122"/>
                <a:cs typeface="宋体" panose="02010600030101010101" pitchFamily="2" charset="-122"/>
              </a:rPr>
              <a:t>  </a:t>
            </a:r>
            <a:endParaRPr lang="en-US" altLang="zh-CN"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第四节 金融科技</a:t>
            </a:r>
            <a:r>
              <a:rPr lang="zh-CN" altLang="en-US" sz="3600" dirty="0">
                <a:solidFill>
                  <a:schemeClr val="tx1"/>
                </a:solidFill>
              </a:rPr>
              <a:t>应用</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custDataLst>
              <p:tags r:id="rId1"/>
            </p:custDataLst>
          </p:nvPr>
        </p:nvSpPr>
        <p:spPr>
          <a:xfrm>
            <a:off x="176530" y="1210310"/>
            <a:ext cx="11975465" cy="4707890"/>
          </a:xfrm>
          <a:prstGeom prst="rect">
            <a:avLst/>
          </a:prstGeom>
          <a:noFill/>
          <a:ln w="9525">
            <a:noFill/>
          </a:ln>
        </p:spPr>
        <p:txBody>
          <a:bodyPr wrap="square">
            <a:spAutoFit/>
          </a:bodyPr>
          <a:p>
            <a:pPr indent="266700">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2019 年年底《证券法》修订草案第四次审议通过，具有新时代价值的《证券法》应运而生。证券市场制度改革具有必要性、必然性与可行性，但实现制度落地则是更加重要的问题，具体涵盖从核准制到注册制的变革、信息披露义务的加强、投资者保护制度的完善等制度落地问题。以注册制为纲的资本市场供给侧改革在为证券行业大投资银行业务带来大量业务机会的资本市场红利的同时，也倒逼投资银行业务谋求新突破。不仅考验了投资银行的定价和销售能力和迫使其提升专业化水平，将金融科技引入投资银行业务，将数字化、智能化打造为自身的核心竞争力，也是从竞争中突围的一个方向，率先实现投资银行业务触网有助于把握住在新环境下逐鹿的优势。</a:t>
            </a: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智慧投资</a:t>
            </a:r>
            <a:r>
              <a:rPr lang="zh-CN" sz="2000" b="1">
                <a:latin typeface="宋体" panose="02010600030101010101" pitchFamily="2" charset="-122"/>
                <a:ea typeface="宋体" panose="02010600030101010101" pitchFamily="2" charset="-122"/>
                <a:cs typeface="宋体" panose="02010600030101010101" pitchFamily="2" charset="-122"/>
              </a:rPr>
              <a:t>银行</a:t>
            </a: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问题分析：结合案例，分析金融科技在投资银行(券商)证券发行与承销场景中的应用，并搜集更多券商在此类应用场景中的金融科技应用。</a:t>
            </a:r>
            <a:endParaRPr lang="zh-CN"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财商小剧场</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03530" y="1419225"/>
            <a:ext cx="11067415" cy="398780"/>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cs typeface="宋体" panose="02010600030101010101" pitchFamily="2" charset="-122"/>
              </a:rPr>
              <a:t>【思考1】普通投资者到底选哪家投资银行(券商)开户比较好？</a:t>
            </a:r>
            <a:endParaRPr lang="zh-CN" sz="2000" b="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7465" y="1990725"/>
            <a:ext cx="11333480" cy="706755"/>
          </a:xfrm>
          <a:prstGeom prst="rect">
            <a:avLst/>
          </a:prstGeom>
          <a:noFill/>
          <a:ln w="9525">
            <a:noFill/>
          </a:ln>
        </p:spPr>
        <p:txBody>
          <a:bodyPr wrap="square">
            <a:spAutoFit/>
          </a:bodyPr>
          <a:p>
            <a:pPr indent="298450"/>
            <a:r>
              <a:rPr lang="zh-CN" sz="2000" b="0">
                <a:latin typeface="宋体" panose="02010600030101010101" pitchFamily="2" charset="-122"/>
                <a:ea typeface="宋体" panose="02010600030101010101" pitchFamily="2" charset="-122"/>
                <a:cs typeface="宋体" panose="02010600030101010101" pitchFamily="2" charset="-122"/>
              </a:rPr>
              <a:t>【思考2】中国证券市场是否也有绿鞋机制呢？是否有了这个机制，IPO 股价就不会破发，普通投资者就可以放心“打新”？</a:t>
            </a:r>
            <a:endParaRPr lang="zh-CN"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commondata" val="eyJoZGlkIjoiMjgxNDViODAwYzljYzk5NjI5YjVmM2MzOWU2ZTU5Nz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2929</Words>
  <Application>WPS 演示</Application>
  <PresentationFormat>自定义</PresentationFormat>
  <Paragraphs>296</Paragraphs>
  <Slides>8</Slides>
  <Notes>8</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8</vt:i4>
      </vt:variant>
    </vt:vector>
  </HeadingPairs>
  <TitlesOfParts>
    <vt:vector size="22" baseType="lpstr">
      <vt:lpstr>Arial</vt:lpstr>
      <vt:lpstr>宋体</vt:lpstr>
      <vt:lpstr>Wingdings</vt:lpstr>
      <vt:lpstr>微软雅黑</vt:lpstr>
      <vt:lpstr>仿宋_GB2312</vt:lpstr>
      <vt:lpstr>仿宋</vt:lpstr>
      <vt:lpstr>楷体_GB2312</vt:lpstr>
      <vt:lpstr>Times New Roman</vt:lpstr>
      <vt:lpstr>黑体</vt:lpstr>
      <vt:lpstr>Calibri</vt:lpstr>
      <vt:lpstr>Arial Unicode MS</vt:lpstr>
      <vt:lpstr>Calibri Light</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ZhuLong</dc:creator>
  <cp:lastModifiedBy> caroline</cp:lastModifiedBy>
  <cp:revision>292</cp:revision>
  <dcterms:created xsi:type="dcterms:W3CDTF">2016-03-01T13:02:00Z</dcterms:created>
  <dcterms:modified xsi:type="dcterms:W3CDTF">2024-02-23T06:51:57Z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12B7CE1DA20340AB82FBFEA0810578B1</vt:lpwstr>
  </property>
  <property fmtid="{D5CDD505-2E9C-101B-9397-08002B2CF9AE}" pid="3" name="KSOProductBuildVer">
    <vt:lpwstr>2052-12.1.0.16250</vt:lpwstr>
  </property>
</Properties>
</file>